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Agrandir" charset="1" panose="00000500000000000000"/>
      <p:regular r:id="rId14"/>
    </p:embeddedFont>
    <p:embeddedFont>
      <p:font typeface="Agrandir Bold" charset="1" panose="00000800000000000000"/>
      <p:regular r:id="rId15"/>
    </p:embeddedFont>
    <p:embeddedFont>
      <p:font typeface="Agrandir Italics" charset="1" panose="00000500000000000000"/>
      <p:regular r:id="rId16"/>
    </p:embeddedFont>
    <p:embeddedFont>
      <p:font typeface="Agrandir Bold Italics" charset="1" panose="00000800000000000000"/>
      <p:regular r:id="rId17"/>
    </p:embeddedFont>
    <p:embeddedFont>
      <p:font typeface="Agrandir Thin" charset="1" panose="00000200000000000000"/>
      <p:regular r:id="rId18"/>
    </p:embeddedFont>
    <p:embeddedFont>
      <p:font typeface="Agrandir Thin Italics" charset="1" panose="00000200000000000000"/>
      <p:regular r:id="rId19"/>
    </p:embeddedFont>
    <p:embeddedFont>
      <p:font typeface="Agrandir Medium" charset="1" panose="00000600000000000000"/>
      <p:regular r:id="rId20"/>
    </p:embeddedFont>
    <p:embeddedFont>
      <p:font typeface="Agrandir Medium Italics" charset="1" panose="00000600000000000000"/>
      <p:regular r:id="rId21"/>
    </p:embeddedFont>
    <p:embeddedFont>
      <p:font typeface="Agrandir Ultra-Bold" charset="1" panose="00000A00000000000000"/>
      <p:regular r:id="rId22"/>
    </p:embeddedFont>
    <p:embeddedFont>
      <p:font typeface="Agrandir Ultra-Bold Italics" charset="1" panose="00000A00000000000000"/>
      <p:regular r:id="rId23"/>
    </p:embeddedFont>
    <p:embeddedFont>
      <p:font typeface="Agrandir Heavy" charset="1" panose="00000900000000000000"/>
      <p:regular r:id="rId24"/>
    </p:embeddedFont>
    <p:embeddedFont>
      <p:font typeface="Agrandir Heavy Italics" charset="1" panose="000009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223306" y="7146551"/>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814309" y="3987808"/>
            <a:ext cx="10659381" cy="2054210"/>
          </a:xfrm>
          <a:prstGeom prst="rect">
            <a:avLst/>
          </a:prstGeom>
        </p:spPr>
        <p:txBody>
          <a:bodyPr anchor="t" rtlCol="false" tIns="0" lIns="0" bIns="0" rIns="0">
            <a:spAutoFit/>
          </a:bodyPr>
          <a:lstStyle/>
          <a:p>
            <a:pPr algn="ctr">
              <a:lnSpc>
                <a:spcPts val="7693"/>
              </a:lnSpc>
              <a:spcBef>
                <a:spcPct val="0"/>
              </a:spcBef>
            </a:pPr>
            <a:r>
              <a:rPr lang="en-US" sz="5495">
                <a:solidFill>
                  <a:srgbClr val="000000"/>
                </a:solidFill>
                <a:latin typeface="Agrandir Bold"/>
              </a:rPr>
              <a:t>Abordagem Híbrida ao Problema do Caixeiro Viajante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5196694" y="-2671735"/>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990600"/>
            <a:ext cx="12069528" cy="778892"/>
          </a:xfrm>
          <a:prstGeom prst="rect">
            <a:avLst/>
          </a:prstGeom>
        </p:spPr>
        <p:txBody>
          <a:bodyPr anchor="t" rtlCol="false" tIns="0" lIns="0" bIns="0" rIns="0">
            <a:spAutoFit/>
          </a:bodyPr>
          <a:lstStyle/>
          <a:p>
            <a:pPr>
              <a:lnSpc>
                <a:spcPts val="4841"/>
              </a:lnSpc>
            </a:pPr>
            <a:r>
              <a:rPr lang="en-US" sz="4890">
                <a:solidFill>
                  <a:srgbClr val="000000"/>
                </a:solidFill>
                <a:latin typeface="Agrandir Bold"/>
              </a:rPr>
              <a:t>Referências</a:t>
            </a:r>
          </a:p>
        </p:txBody>
      </p:sp>
      <p:sp>
        <p:nvSpPr>
          <p:cNvPr name="TextBox 5" id="5"/>
          <p:cNvSpPr txBox="true"/>
          <p:nvPr/>
        </p:nvSpPr>
        <p:spPr>
          <a:xfrm rot="0">
            <a:off x="1028700" y="2006174"/>
            <a:ext cx="11673940" cy="7252126"/>
          </a:xfrm>
          <a:prstGeom prst="rect">
            <a:avLst/>
          </a:prstGeom>
        </p:spPr>
        <p:txBody>
          <a:bodyPr anchor="t" rtlCol="false" tIns="0" lIns="0" bIns="0" rIns="0">
            <a:spAutoFit/>
          </a:bodyPr>
          <a:lstStyle/>
          <a:p>
            <a:pPr algn="just">
              <a:lnSpc>
                <a:spcPts val="3236"/>
              </a:lnSpc>
            </a:pPr>
            <a:r>
              <a:rPr lang="en-US" sz="1985">
                <a:solidFill>
                  <a:srgbClr val="000000"/>
                </a:solidFill>
                <a:latin typeface="DM Sans"/>
              </a:rPr>
              <a:t>1. LEVITIN, Anany. Introduction to the Design and Analysis of Algorithms. 3. ed. Boston: Pearson, 2012. 593 p. ISBN 9780132316811. </a:t>
            </a:r>
          </a:p>
          <a:p>
            <a:pPr algn="just">
              <a:lnSpc>
                <a:spcPts val="3236"/>
              </a:lnSpc>
            </a:pPr>
            <a:r>
              <a:rPr lang="en-US" sz="1985">
                <a:solidFill>
                  <a:srgbClr val="000000"/>
                </a:solidFill>
                <a:latin typeface="DM Sans"/>
              </a:rPr>
              <a:t>2. ENGELBRECHT, Andries P. Computational Intelligence: An Introduction. 2. ed. Chichester: John Wiley &amp; Sons, 2007. ISBN 978-0-470-03561-0. </a:t>
            </a:r>
          </a:p>
          <a:p>
            <a:pPr algn="just">
              <a:lnSpc>
                <a:spcPts val="3236"/>
              </a:lnSpc>
            </a:pPr>
            <a:r>
              <a:rPr lang="en-US" sz="1985">
                <a:solidFill>
                  <a:srgbClr val="000000"/>
                </a:solidFill>
                <a:latin typeface="DM Sans"/>
              </a:rPr>
              <a:t>3. APPLEGATE, David L.; BIXBY, Robert E.; CHVATAL, Vasek; COOK, William J. The Traveling Salesman Problem: A Computational Study. Princeton: Princeton University Press, 2007. 608 p. (Princeton Series in Applied Mathematics). ISBN 9780691129938. </a:t>
            </a:r>
          </a:p>
          <a:p>
            <a:pPr algn="just">
              <a:lnSpc>
                <a:spcPts val="3236"/>
              </a:lnSpc>
            </a:pPr>
            <a:r>
              <a:rPr lang="en-US" sz="1985">
                <a:solidFill>
                  <a:srgbClr val="000000"/>
                </a:solidFill>
                <a:latin typeface="DM Sans"/>
              </a:rPr>
              <a:t>4. COVER, Thomas; HART, Peter. Nearest neighbor pattern classification. In: IEEE Transactions on Information Theory, 1967. </a:t>
            </a:r>
          </a:p>
          <a:p>
            <a:pPr algn="just">
              <a:lnSpc>
                <a:spcPts val="3236"/>
              </a:lnSpc>
            </a:pPr>
            <a:r>
              <a:rPr lang="en-US" sz="1985">
                <a:solidFill>
                  <a:srgbClr val="000000"/>
                </a:solidFill>
                <a:latin typeface="DM Sans"/>
              </a:rPr>
              <a:t>5. KENNEDY, J.; EBERHART, R. Particle Swarm Optimization. In: Proceedings of the IEEE International Conference on Neural Networks, 1995, vol. 4, p. 1942–1948. </a:t>
            </a:r>
          </a:p>
          <a:p>
            <a:pPr algn="just">
              <a:lnSpc>
                <a:spcPts val="3236"/>
              </a:lnSpc>
            </a:pPr>
            <a:r>
              <a:rPr lang="en-US" sz="1985">
                <a:solidFill>
                  <a:srgbClr val="000000"/>
                </a:solidFill>
                <a:latin typeface="DM Sans"/>
              </a:rPr>
              <a:t>6. EBERHART, R.; KENNEDY, J. A New Optimizer Using Particle Swarm Theory. In: Proceedings of the Sixth International Symposium on Micro Machine and Human Science, 1995, p. 39–43. </a:t>
            </a:r>
          </a:p>
          <a:p>
            <a:pPr algn="just">
              <a:lnSpc>
                <a:spcPts val="3236"/>
              </a:lnSpc>
            </a:pPr>
            <a:r>
              <a:rPr lang="en-US" sz="1985">
                <a:solidFill>
                  <a:srgbClr val="000000"/>
                </a:solidFill>
                <a:latin typeface="DM Sans"/>
              </a:rPr>
              <a:t>7. SHI, Y.; EBERHART, R. A Modified Particle Swarm Optimizer. In: Proceedings of the IEEE International Conference on Evolutionary Computation, 1998. </a:t>
            </a:r>
          </a:p>
          <a:p>
            <a:pPr algn="just">
              <a:lnSpc>
                <a:spcPts val="3236"/>
              </a:lnSpc>
            </a:pPr>
            <a:r>
              <a:rPr lang="en-US" sz="1985">
                <a:solidFill>
                  <a:srgbClr val="000000"/>
                </a:solidFill>
                <a:latin typeface="DM Sans"/>
              </a:rPr>
              <a:t>8. COMPUTERSCIENCEMASTER. Problema do Caixeiro Viajante: The Travelling Salesman Problem-TSP - Problema Del viajante. Disponível em: https://www.computersciencemaster.com.br/o-problema-do-caixeiro-viajante/.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5196694" y="-2671735"/>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771525"/>
            <a:ext cx="3863049" cy="1085905"/>
          </a:xfrm>
          <a:prstGeom prst="rect">
            <a:avLst/>
          </a:prstGeom>
        </p:spPr>
        <p:txBody>
          <a:bodyPr anchor="t" rtlCol="false" tIns="0" lIns="0" bIns="0" rIns="0">
            <a:spAutoFit/>
          </a:bodyPr>
          <a:lstStyle/>
          <a:p>
            <a:pPr algn="ctr">
              <a:lnSpc>
                <a:spcPts val="7693"/>
              </a:lnSpc>
              <a:spcBef>
                <a:spcPct val="0"/>
              </a:spcBef>
            </a:pPr>
            <a:r>
              <a:rPr lang="en-US" sz="5495">
                <a:solidFill>
                  <a:srgbClr val="000000"/>
                </a:solidFill>
                <a:latin typeface="Agrandir Bold"/>
              </a:rPr>
              <a:t>Introdução</a:t>
            </a:r>
          </a:p>
        </p:txBody>
      </p:sp>
      <p:sp>
        <p:nvSpPr>
          <p:cNvPr name="TextBox 5" id="5"/>
          <p:cNvSpPr txBox="true"/>
          <p:nvPr/>
        </p:nvSpPr>
        <p:spPr>
          <a:xfrm rot="0">
            <a:off x="1028700" y="2292118"/>
            <a:ext cx="16230600" cy="6613140"/>
          </a:xfrm>
          <a:prstGeom prst="rect">
            <a:avLst/>
          </a:prstGeom>
        </p:spPr>
        <p:txBody>
          <a:bodyPr anchor="t" rtlCol="false" tIns="0" lIns="0" bIns="0" rIns="0">
            <a:spAutoFit/>
          </a:bodyPr>
          <a:lstStyle/>
          <a:p>
            <a:pPr>
              <a:lnSpc>
                <a:spcPts val="3537"/>
              </a:lnSpc>
            </a:pPr>
            <a:r>
              <a:rPr lang="en-US" sz="2526">
                <a:solidFill>
                  <a:srgbClr val="000000"/>
                </a:solidFill>
                <a:latin typeface="DM Sans"/>
              </a:rPr>
              <a:t>O problema do caixeiro viajante é um desafio clássico na área de otimização combinatória, frequentemente estudado em ciência da computação. </a:t>
            </a:r>
          </a:p>
          <a:p>
            <a:pPr>
              <a:lnSpc>
                <a:spcPts val="3537"/>
              </a:lnSpc>
            </a:pPr>
          </a:p>
          <a:p>
            <a:pPr>
              <a:lnSpc>
                <a:spcPts val="3537"/>
              </a:lnSpc>
            </a:pPr>
            <a:r>
              <a:rPr lang="en-US" sz="2526">
                <a:solidFill>
                  <a:srgbClr val="000000"/>
                </a:solidFill>
                <a:latin typeface="DM Sans"/>
              </a:rPr>
              <a:t>É um desafio fundamental em otimização combinatória, onde o objetivo é determinar a rota mais curta para um viajante visitar um conjunto de cidades e retornar à cidade de origem. Neste trabalho, apresentamos uma abordagem híbrida que combina o Algoritmo do Vizinho Mais Próximo com o Algoritmo de Otimização por Enxame de Partículas (PSO) para resolver o PCV. Essa abordagem busca explorar tanto as estratégias de exploração local quanto global para melhorar a eficiência e a qualidade das soluções obtidas.</a:t>
            </a:r>
          </a:p>
          <a:p>
            <a:pPr>
              <a:lnSpc>
                <a:spcPts val="3537"/>
              </a:lnSpc>
            </a:pPr>
          </a:p>
          <a:p>
            <a:pPr>
              <a:lnSpc>
                <a:spcPts val="3537"/>
              </a:lnSpc>
              <a:spcBef>
                <a:spcPct val="0"/>
              </a:spcBef>
            </a:pPr>
            <a:r>
              <a:rPr lang="en-US" sz="2526">
                <a:solidFill>
                  <a:srgbClr val="000000"/>
                </a:solidFill>
                <a:latin typeface="DM Sans"/>
              </a:rPr>
              <a:t>Na metodologia criada, um enxame de partículas é inicializado, representando diferentes rotas possíveis. Cada partícula é avaliada com base na distância total percorrida. O Algoritmo do Vizinho Mais Próximo é aplicado a uma partícula selecionada para melhorias locais na rota. A exploração global é incentivada mantendo registros do Melhor Global (GBest) e Melhores Pessoais (PBest). A abordagem combina a exploração local intensiva com a exploração global do PSO, equilibrando os benefícios de ambas as estratégias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5196694" y="-2671735"/>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990600"/>
            <a:ext cx="12069528" cy="1389252"/>
          </a:xfrm>
          <a:prstGeom prst="rect">
            <a:avLst/>
          </a:prstGeom>
        </p:spPr>
        <p:txBody>
          <a:bodyPr anchor="t" rtlCol="false" tIns="0" lIns="0" bIns="0" rIns="0">
            <a:spAutoFit/>
          </a:bodyPr>
          <a:lstStyle/>
          <a:p>
            <a:pPr>
              <a:lnSpc>
                <a:spcPts val="4841"/>
              </a:lnSpc>
            </a:pPr>
            <a:r>
              <a:rPr lang="en-US" sz="4890">
                <a:solidFill>
                  <a:srgbClr val="000000"/>
                </a:solidFill>
                <a:latin typeface="Agrandir Bold"/>
              </a:rPr>
              <a:t>Algoritmo do Vizinho Mais próximo (KNN)</a:t>
            </a:r>
          </a:p>
        </p:txBody>
      </p:sp>
      <p:sp>
        <p:nvSpPr>
          <p:cNvPr name="TextBox 5" id="5"/>
          <p:cNvSpPr txBox="true"/>
          <p:nvPr/>
        </p:nvSpPr>
        <p:spPr>
          <a:xfrm rot="0">
            <a:off x="1028700" y="2884193"/>
            <a:ext cx="16230600" cy="5803216"/>
          </a:xfrm>
          <a:prstGeom prst="rect">
            <a:avLst/>
          </a:prstGeom>
        </p:spPr>
        <p:txBody>
          <a:bodyPr anchor="t" rtlCol="false" tIns="0" lIns="0" bIns="0" rIns="0">
            <a:spAutoFit/>
          </a:bodyPr>
          <a:lstStyle/>
          <a:p>
            <a:pPr>
              <a:lnSpc>
                <a:spcPts val="3537"/>
              </a:lnSpc>
            </a:pPr>
            <a:r>
              <a:rPr lang="en-US" sz="2526">
                <a:solidFill>
                  <a:srgbClr val="000000"/>
                </a:solidFill>
                <a:latin typeface="DM Sans"/>
              </a:rPr>
              <a:t>O Algoritmo do Vizinho Mais Próximo, conhecido como KNN, é um método de aprendizado de máquina amplamente utilizado, pertencente à categoria de aprendizado supervisionado. Sua aplicação principal encontra-se em tarefas de classificação e regressão, destacando-se por sua simplicidade e eficácia.</a:t>
            </a:r>
          </a:p>
          <a:p>
            <a:pPr>
              <a:lnSpc>
                <a:spcPts val="3537"/>
              </a:lnSpc>
            </a:pPr>
          </a:p>
          <a:p>
            <a:pPr>
              <a:lnSpc>
                <a:spcPts val="3537"/>
              </a:lnSpc>
            </a:pPr>
            <a:r>
              <a:rPr lang="en-US" sz="2526">
                <a:solidFill>
                  <a:srgbClr val="000000"/>
                </a:solidFill>
                <a:latin typeface="DM Sans"/>
              </a:rPr>
              <a:t>Na classificação, o KNN atribui a classe com base na maior frequência entre as classes dos vizinhos mais próximos. Esse processo de votação majoritária permite que o algoritmo faça inferências estatísticas sobre a classe mais provável para o ponto em análise. Em contextos de regressão, o KNN estima o valor de saída pela média dos valores dos vizinhos mais próximos.</a:t>
            </a:r>
          </a:p>
          <a:p>
            <a:pPr>
              <a:lnSpc>
                <a:spcPts val="3537"/>
              </a:lnSpc>
            </a:pPr>
          </a:p>
          <a:p>
            <a:pPr>
              <a:lnSpc>
                <a:spcPts val="3537"/>
              </a:lnSpc>
              <a:spcBef>
                <a:spcPct val="0"/>
              </a:spcBef>
            </a:pPr>
            <a:r>
              <a:rPr lang="en-US" sz="2526">
                <a:solidFill>
                  <a:srgbClr val="000000"/>
                </a:solidFill>
                <a:latin typeface="DM Sans"/>
              </a:rPr>
              <a:t>O KNN pode apresentar desafios significativos em termos de eficiência computacional, especialmente em conjuntos de dados de grande escala, devido ao cálculo de distâncias necessário. Além disso, o algoritmo é sensível à escala das características e pode ser prejudicado pela presença de atributos irrelevantes ou redundantes.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5196694" y="-2671735"/>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990600"/>
            <a:ext cx="12069528" cy="1389252"/>
          </a:xfrm>
          <a:prstGeom prst="rect">
            <a:avLst/>
          </a:prstGeom>
        </p:spPr>
        <p:txBody>
          <a:bodyPr anchor="t" rtlCol="false" tIns="0" lIns="0" bIns="0" rIns="0">
            <a:spAutoFit/>
          </a:bodyPr>
          <a:lstStyle/>
          <a:p>
            <a:pPr>
              <a:lnSpc>
                <a:spcPts val="4841"/>
              </a:lnSpc>
            </a:pPr>
            <a:r>
              <a:rPr lang="en-US" sz="4890">
                <a:solidFill>
                  <a:srgbClr val="000000"/>
                </a:solidFill>
                <a:latin typeface="Agrandir Bold"/>
              </a:rPr>
              <a:t>Algoritmo de Otimização por Enxame de Partículas</a:t>
            </a:r>
          </a:p>
        </p:txBody>
      </p:sp>
      <p:sp>
        <p:nvSpPr>
          <p:cNvPr name="TextBox 5" id="5"/>
          <p:cNvSpPr txBox="true"/>
          <p:nvPr/>
        </p:nvSpPr>
        <p:spPr>
          <a:xfrm rot="0">
            <a:off x="1028700" y="2884193"/>
            <a:ext cx="16230600" cy="4907866"/>
          </a:xfrm>
          <a:prstGeom prst="rect">
            <a:avLst/>
          </a:prstGeom>
        </p:spPr>
        <p:txBody>
          <a:bodyPr anchor="t" rtlCol="false" tIns="0" lIns="0" bIns="0" rIns="0">
            <a:spAutoFit/>
          </a:bodyPr>
          <a:lstStyle/>
          <a:p>
            <a:pPr>
              <a:lnSpc>
                <a:spcPts val="3537"/>
              </a:lnSpc>
            </a:pPr>
            <a:r>
              <a:rPr lang="en-US" sz="2526">
                <a:solidFill>
                  <a:srgbClr val="000000"/>
                </a:solidFill>
                <a:latin typeface="DM Sans"/>
              </a:rPr>
              <a:t>O Algoritmo de Enxame de Partículas, conhecido como PSO, é uma técnica de otimização baseada em população, inspirada no comportamento social de bandos de pássaros ou cardumes de peixes. Este método é utilizado para encontrar soluções aproximadas em problemas de otimização complexos.</a:t>
            </a:r>
          </a:p>
          <a:p>
            <a:pPr>
              <a:lnSpc>
                <a:spcPts val="3537"/>
              </a:lnSpc>
            </a:pPr>
          </a:p>
          <a:p>
            <a:pPr>
              <a:lnSpc>
                <a:spcPts val="3537"/>
              </a:lnSpc>
            </a:pPr>
            <a:r>
              <a:rPr lang="en-US" sz="2526">
                <a:solidFill>
                  <a:srgbClr val="000000"/>
                </a:solidFill>
                <a:latin typeface="DM Sans"/>
              </a:rPr>
              <a:t>O PSO é notável por sua simplicidade e capacidade de encontrar soluções de boa qualidade rapidamente, sendo aplicável em uma variedade de campos, como otimização de redes, problemas de alocação e design de sistemas.</a:t>
            </a:r>
          </a:p>
          <a:p>
            <a:pPr>
              <a:lnSpc>
                <a:spcPts val="3537"/>
              </a:lnSpc>
            </a:pPr>
          </a:p>
          <a:p>
            <a:pPr>
              <a:lnSpc>
                <a:spcPts val="3537"/>
              </a:lnSpc>
              <a:spcBef>
                <a:spcPct val="0"/>
              </a:spcBef>
            </a:pPr>
            <a:r>
              <a:rPr lang="en-US" sz="2526">
                <a:solidFill>
                  <a:srgbClr val="000000"/>
                </a:solidFill>
                <a:latin typeface="DM Sans"/>
              </a:rPr>
              <a:t>Apesar de suas vantagens, o PSO pode enfrentar dificuldades em problemas com espaços de busca muito irregulares ou multidimensionais. Há também o risco de convergência prematura, onde o enxame pode se estagnar em um ótimo local em vez de buscar um ótimo global.</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5196694" y="-2671735"/>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990600"/>
            <a:ext cx="12069528" cy="778892"/>
          </a:xfrm>
          <a:prstGeom prst="rect">
            <a:avLst/>
          </a:prstGeom>
        </p:spPr>
        <p:txBody>
          <a:bodyPr anchor="t" rtlCol="false" tIns="0" lIns="0" bIns="0" rIns="0">
            <a:spAutoFit/>
          </a:bodyPr>
          <a:lstStyle/>
          <a:p>
            <a:pPr>
              <a:lnSpc>
                <a:spcPts val="4841"/>
              </a:lnSpc>
            </a:pPr>
            <a:r>
              <a:rPr lang="en-US" sz="4890">
                <a:solidFill>
                  <a:srgbClr val="000000"/>
                </a:solidFill>
                <a:latin typeface="Agrandir Bold"/>
              </a:rPr>
              <a:t>Metodologia</a:t>
            </a:r>
          </a:p>
        </p:txBody>
      </p:sp>
      <p:sp>
        <p:nvSpPr>
          <p:cNvPr name="TextBox 5" id="5"/>
          <p:cNvSpPr txBox="true"/>
          <p:nvPr/>
        </p:nvSpPr>
        <p:spPr>
          <a:xfrm rot="0">
            <a:off x="1028700" y="2212504"/>
            <a:ext cx="16230600" cy="4012516"/>
          </a:xfrm>
          <a:prstGeom prst="rect">
            <a:avLst/>
          </a:prstGeom>
        </p:spPr>
        <p:txBody>
          <a:bodyPr anchor="t" rtlCol="false" tIns="0" lIns="0" bIns="0" rIns="0">
            <a:spAutoFit/>
          </a:bodyPr>
          <a:lstStyle/>
          <a:p>
            <a:pPr>
              <a:lnSpc>
                <a:spcPts val="3537"/>
              </a:lnSpc>
            </a:pPr>
            <a:r>
              <a:rPr lang="en-US" sz="2526">
                <a:solidFill>
                  <a:srgbClr val="000000"/>
                </a:solidFill>
                <a:latin typeface="DM Sans"/>
              </a:rPr>
              <a:t>A metodologia do AH é concebida para unir as estratégias de otimização local e global de maneira harmoniosa. Inicialmente, um enxame de partículas é gerado, cada uma representando uma possível rota. A avaliação das rotas leva em consideração a distância total percorrida. </a:t>
            </a:r>
          </a:p>
          <a:p>
            <a:pPr>
              <a:lnSpc>
                <a:spcPts val="3537"/>
              </a:lnSpc>
            </a:pPr>
          </a:p>
          <a:p>
            <a:pPr>
              <a:lnSpc>
                <a:spcPts val="3537"/>
              </a:lnSpc>
              <a:spcBef>
                <a:spcPct val="0"/>
              </a:spcBef>
            </a:pPr>
            <a:r>
              <a:rPr lang="en-US" sz="2526">
                <a:solidFill>
                  <a:srgbClr val="000000"/>
                </a:solidFill>
                <a:latin typeface="DM Sans"/>
              </a:rPr>
              <a:t>A integração do Algoritmo do Vizinho Mais Próximo permite aprimorar localmente uma partícula selecionada, corrigindo eventuais deficiências nas soluções. A exploração global é estimulada pelo rastreamento das melhores soluções globais e pessoais. A interação entre os componentes locais e globais proporciona um equilíbrio entre exploração e intensificação, ressaltando a interconexão dos conceitos abordados na disciplina "Computabilidade e Complexidade de Algoritmos".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5196694" y="-2671735"/>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990600"/>
            <a:ext cx="12069528" cy="778892"/>
          </a:xfrm>
          <a:prstGeom prst="rect">
            <a:avLst/>
          </a:prstGeom>
        </p:spPr>
        <p:txBody>
          <a:bodyPr anchor="t" rtlCol="false" tIns="0" lIns="0" bIns="0" rIns="0">
            <a:spAutoFit/>
          </a:bodyPr>
          <a:lstStyle/>
          <a:p>
            <a:pPr>
              <a:lnSpc>
                <a:spcPts val="4841"/>
              </a:lnSpc>
            </a:pPr>
            <a:r>
              <a:rPr lang="en-US" sz="4890">
                <a:solidFill>
                  <a:srgbClr val="000000"/>
                </a:solidFill>
                <a:latin typeface="Agrandir Bold"/>
              </a:rPr>
              <a:t>Passo-a-passo</a:t>
            </a:r>
          </a:p>
        </p:txBody>
      </p:sp>
      <p:sp>
        <p:nvSpPr>
          <p:cNvPr name="TextBox 5" id="5"/>
          <p:cNvSpPr txBox="true"/>
          <p:nvPr/>
        </p:nvSpPr>
        <p:spPr>
          <a:xfrm rot="0">
            <a:off x="701608" y="2057227"/>
            <a:ext cx="14856815" cy="5110280"/>
          </a:xfrm>
          <a:prstGeom prst="rect">
            <a:avLst/>
          </a:prstGeom>
        </p:spPr>
        <p:txBody>
          <a:bodyPr anchor="t" rtlCol="false" tIns="0" lIns="0" bIns="0" rIns="0">
            <a:spAutoFit/>
          </a:bodyPr>
          <a:lstStyle/>
          <a:p>
            <a:pPr algn="just" marL="545561" indent="-272780" lvl="1">
              <a:lnSpc>
                <a:spcPts val="4118"/>
              </a:lnSpc>
              <a:buFont typeface="Arial"/>
              <a:buChar char="•"/>
            </a:pPr>
            <a:r>
              <a:rPr lang="en-US" sz="2526">
                <a:solidFill>
                  <a:srgbClr val="000000"/>
                </a:solidFill>
                <a:latin typeface="DM Sans"/>
              </a:rPr>
              <a:t>Inicialização: Soluções candidatas a partir de cidades aleatórias.</a:t>
            </a:r>
          </a:p>
          <a:p>
            <a:pPr marL="545561" indent="-272780" lvl="1">
              <a:lnSpc>
                <a:spcPts val="4118"/>
              </a:lnSpc>
              <a:buFont typeface="Arial"/>
              <a:buChar char="•"/>
            </a:pPr>
            <a:r>
              <a:rPr lang="en-US" sz="2526">
                <a:solidFill>
                  <a:srgbClr val="000000"/>
                </a:solidFill>
                <a:latin typeface="DM Sans"/>
              </a:rPr>
              <a:t>Avaliação: Cálculo do comprimento de cada rota.</a:t>
            </a:r>
          </a:p>
          <a:p>
            <a:pPr marL="545561" indent="-272780" lvl="1">
              <a:lnSpc>
                <a:spcPts val="4118"/>
              </a:lnSpc>
              <a:buFont typeface="Arial"/>
              <a:buChar char="•"/>
            </a:pPr>
            <a:r>
              <a:rPr lang="en-US" sz="2526">
                <a:solidFill>
                  <a:srgbClr val="000000"/>
                </a:solidFill>
                <a:latin typeface="DM Sans"/>
              </a:rPr>
              <a:t>Melhor Global e Melhores Pessoais: Armazenamento das melhores rotas.</a:t>
            </a:r>
          </a:p>
          <a:p>
            <a:pPr marL="545561" indent="-272780" lvl="1">
              <a:lnSpc>
                <a:spcPts val="4118"/>
              </a:lnSpc>
              <a:buFont typeface="Arial"/>
              <a:buChar char="•"/>
            </a:pPr>
            <a:r>
              <a:rPr lang="en-US" sz="2526">
                <a:solidFill>
                  <a:srgbClr val="000000"/>
                </a:solidFill>
                <a:latin typeface="DM Sans"/>
              </a:rPr>
              <a:t>Algoritmo do Vizinho Mais Próximo: Refinamento local da rota selecionada.</a:t>
            </a:r>
          </a:p>
          <a:p>
            <a:pPr marL="545561" indent="-272780" lvl="1">
              <a:lnSpc>
                <a:spcPts val="4118"/>
              </a:lnSpc>
              <a:buFont typeface="Arial"/>
              <a:buChar char="•"/>
            </a:pPr>
            <a:r>
              <a:rPr lang="en-US" sz="2526">
                <a:solidFill>
                  <a:srgbClr val="000000"/>
                </a:solidFill>
                <a:latin typeface="DM Sans"/>
              </a:rPr>
              <a:t>Atualização do Enxame: Substituição da rota original.</a:t>
            </a:r>
          </a:p>
          <a:p>
            <a:pPr marL="545561" indent="-272780" lvl="1">
              <a:lnSpc>
                <a:spcPts val="4118"/>
              </a:lnSpc>
              <a:buFont typeface="Arial"/>
              <a:buChar char="•"/>
            </a:pPr>
            <a:r>
              <a:rPr lang="en-US" sz="2526">
                <a:solidFill>
                  <a:srgbClr val="000000"/>
                </a:solidFill>
                <a:latin typeface="DM Sans"/>
              </a:rPr>
              <a:t>Atualização Global e Pessoais: Comparação e atualização das melhores rotas.</a:t>
            </a:r>
          </a:p>
          <a:p>
            <a:pPr marL="545561" indent="-272780" lvl="1">
              <a:lnSpc>
                <a:spcPts val="4118"/>
              </a:lnSpc>
              <a:buFont typeface="Arial"/>
              <a:buChar char="•"/>
            </a:pPr>
            <a:r>
              <a:rPr lang="en-US" sz="2526">
                <a:solidFill>
                  <a:srgbClr val="000000"/>
                </a:solidFill>
                <a:latin typeface="DM Sans"/>
              </a:rPr>
              <a:t>Movimento do Enxame: Influência do Melhor Global e Melhores Pessoais.</a:t>
            </a:r>
          </a:p>
          <a:p>
            <a:pPr marL="545561" indent="-272780" lvl="1">
              <a:lnSpc>
                <a:spcPts val="4118"/>
              </a:lnSpc>
              <a:buFont typeface="Arial"/>
              <a:buChar char="•"/>
            </a:pPr>
            <a:r>
              <a:rPr lang="en-US" sz="2526">
                <a:solidFill>
                  <a:srgbClr val="000000"/>
                </a:solidFill>
                <a:latin typeface="DM Sans"/>
              </a:rPr>
              <a:t>Critério de Parada: Repetição dos passos ou convergência.</a:t>
            </a:r>
          </a:p>
          <a:p>
            <a:pPr marL="545561" indent="-272780" lvl="1">
              <a:lnSpc>
                <a:spcPts val="4118"/>
              </a:lnSpc>
              <a:buFont typeface="Arial"/>
              <a:buChar char="•"/>
            </a:pPr>
            <a:r>
              <a:rPr lang="en-US" sz="2526">
                <a:solidFill>
                  <a:srgbClr val="000000"/>
                </a:solidFill>
                <a:latin typeface="DM Sans"/>
              </a:rPr>
              <a:t>Resultado: Melhor Global representa a melhor solução.</a:t>
            </a:r>
          </a:p>
          <a:p>
            <a:pPr>
              <a:lnSpc>
                <a:spcPts val="4118"/>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5196694" y="-2671735"/>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990600"/>
            <a:ext cx="12069528" cy="778892"/>
          </a:xfrm>
          <a:prstGeom prst="rect">
            <a:avLst/>
          </a:prstGeom>
        </p:spPr>
        <p:txBody>
          <a:bodyPr anchor="t" rtlCol="false" tIns="0" lIns="0" bIns="0" rIns="0">
            <a:spAutoFit/>
          </a:bodyPr>
          <a:lstStyle/>
          <a:p>
            <a:pPr>
              <a:lnSpc>
                <a:spcPts val="4841"/>
              </a:lnSpc>
            </a:pPr>
            <a:r>
              <a:rPr lang="en-US" sz="4890">
                <a:solidFill>
                  <a:srgbClr val="000000"/>
                </a:solidFill>
                <a:latin typeface="Agrandir Bold"/>
              </a:rPr>
              <a:t>Vantagens</a:t>
            </a:r>
          </a:p>
        </p:txBody>
      </p:sp>
      <p:sp>
        <p:nvSpPr>
          <p:cNvPr name="TextBox 5" id="5"/>
          <p:cNvSpPr txBox="true"/>
          <p:nvPr/>
        </p:nvSpPr>
        <p:spPr>
          <a:xfrm rot="0">
            <a:off x="1028700" y="2073582"/>
            <a:ext cx="14856815" cy="6653330"/>
          </a:xfrm>
          <a:prstGeom prst="rect">
            <a:avLst/>
          </a:prstGeom>
        </p:spPr>
        <p:txBody>
          <a:bodyPr anchor="t" rtlCol="false" tIns="0" lIns="0" bIns="0" rIns="0">
            <a:spAutoFit/>
          </a:bodyPr>
          <a:lstStyle/>
          <a:p>
            <a:pPr algn="just" marL="545561" indent="-272780" lvl="1">
              <a:lnSpc>
                <a:spcPts val="4118"/>
              </a:lnSpc>
              <a:buFont typeface="Arial"/>
              <a:buChar char="•"/>
            </a:pPr>
            <a:r>
              <a:rPr lang="en-US" sz="2526">
                <a:solidFill>
                  <a:srgbClr val="000000"/>
                </a:solidFill>
                <a:latin typeface="DM Sans"/>
              </a:rPr>
              <a:t>Exploração Equilibrada e Sinergia Algorítmica: A AH capitaliza a sinergia entre as estratégias de exploração local do Algoritmo do Vizinho Mais Próximo e a exploração global do Algoritmo de Otimização por Enxame de Partículas (PSO). Essa combinação equilibrada permite que a abordagem busque soluções de alta qualidade em escalas locais e globais, explorando as forças de ambos os algoritmos.</a:t>
            </a:r>
          </a:p>
          <a:p>
            <a:pPr algn="just" marL="545561" indent="-272780" lvl="1">
              <a:lnSpc>
                <a:spcPts val="4118"/>
              </a:lnSpc>
              <a:buFont typeface="Arial"/>
              <a:buChar char="•"/>
            </a:pPr>
            <a:r>
              <a:rPr lang="en-US" sz="2526">
                <a:solidFill>
                  <a:srgbClr val="000000"/>
                </a:solidFill>
                <a:latin typeface="DM Sans"/>
              </a:rPr>
              <a:t>Eficiência na Convergência: A inclusão da estratégia de melhoria local do Algoritmo do Vizinho Mais Próximo no contexto da exploração global do PSO resulta 10 em uma convergência mais rápida para soluções de alta qualidade. A abordagem AH evita ficar presa em mínimos locais e contribui para a convergência global.</a:t>
            </a:r>
          </a:p>
          <a:p>
            <a:pPr algn="just" marL="545561" indent="-272780" lvl="1">
              <a:lnSpc>
                <a:spcPts val="4118"/>
              </a:lnSpc>
              <a:buFont typeface="Arial"/>
              <a:buChar char="•"/>
            </a:pPr>
            <a:r>
              <a:rPr lang="en-US" sz="2526">
                <a:solidFill>
                  <a:srgbClr val="000000"/>
                </a:solidFill>
                <a:latin typeface="DM Sans"/>
              </a:rPr>
              <a:t>Adaptabilidade às Características do Problema: A AH pode ser adaptada para se adequar a diferentes instâncias do PCV, permitindo ajustes nos parâmetros, como o tamanho do enxame, a taxa de mutação e o número de iterações. Isso permite uma otimização mais precisa, levando em consideração as características específicas de cada instância.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5196694" y="-2671735"/>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990600"/>
            <a:ext cx="12069528" cy="778892"/>
          </a:xfrm>
          <a:prstGeom prst="rect">
            <a:avLst/>
          </a:prstGeom>
        </p:spPr>
        <p:txBody>
          <a:bodyPr anchor="t" rtlCol="false" tIns="0" lIns="0" bIns="0" rIns="0">
            <a:spAutoFit/>
          </a:bodyPr>
          <a:lstStyle/>
          <a:p>
            <a:pPr>
              <a:lnSpc>
                <a:spcPts val="4841"/>
              </a:lnSpc>
            </a:pPr>
            <a:r>
              <a:rPr lang="en-US" sz="4890">
                <a:solidFill>
                  <a:srgbClr val="000000"/>
                </a:solidFill>
                <a:latin typeface="Agrandir Bold"/>
              </a:rPr>
              <a:t>Desvantagens</a:t>
            </a:r>
          </a:p>
        </p:txBody>
      </p:sp>
      <p:sp>
        <p:nvSpPr>
          <p:cNvPr name="TextBox 5" id="5"/>
          <p:cNvSpPr txBox="true"/>
          <p:nvPr/>
        </p:nvSpPr>
        <p:spPr>
          <a:xfrm rot="0">
            <a:off x="1028700" y="2021622"/>
            <a:ext cx="14856815" cy="6138980"/>
          </a:xfrm>
          <a:prstGeom prst="rect">
            <a:avLst/>
          </a:prstGeom>
        </p:spPr>
        <p:txBody>
          <a:bodyPr anchor="t" rtlCol="false" tIns="0" lIns="0" bIns="0" rIns="0">
            <a:spAutoFit/>
          </a:bodyPr>
          <a:lstStyle/>
          <a:p>
            <a:pPr algn="just" marL="545561" indent="-272780" lvl="1">
              <a:lnSpc>
                <a:spcPts val="4118"/>
              </a:lnSpc>
              <a:buFont typeface="Arial"/>
              <a:buChar char="•"/>
            </a:pPr>
            <a:r>
              <a:rPr lang="en-US" sz="2526">
                <a:solidFill>
                  <a:srgbClr val="000000"/>
                </a:solidFill>
                <a:latin typeface="DM Sans"/>
              </a:rPr>
              <a:t>Complexidade Aumentada de Implementação: A combinação de duas estratégias algorítmicas distintas, o Algoritmo do Vizinho Mais Próximo e o PSO, pode aumentar a complexidade da implementação. Isso exige um entendimento detalhado de ambos os algoritmos e pode dificultar a criação do código.</a:t>
            </a:r>
          </a:p>
          <a:p>
            <a:pPr algn="just" marL="545561" indent="-272780" lvl="1">
              <a:lnSpc>
                <a:spcPts val="4118"/>
              </a:lnSpc>
              <a:buFont typeface="Arial"/>
              <a:buChar char="•"/>
            </a:pPr>
            <a:r>
              <a:rPr lang="en-US" sz="2526">
                <a:solidFill>
                  <a:srgbClr val="000000"/>
                </a:solidFill>
                <a:latin typeface="DM Sans"/>
              </a:rPr>
              <a:t>Sensibilidade aos Parâmetros: A eficácia da VEV pode ser sensível à escolha dos parâmetros, como o tamanho do enxame, a taxa de mutação e o número de iterações. Encontrar a combinação ideal de parâmetros requer experimentação e ajustes cuidadosos, o que pode ser uma tarefa desafiadora.</a:t>
            </a:r>
          </a:p>
          <a:p>
            <a:pPr algn="just" marL="545561" indent="-272780" lvl="1">
              <a:lnSpc>
                <a:spcPts val="4118"/>
              </a:lnSpc>
              <a:buFont typeface="Arial"/>
              <a:buChar char="•"/>
            </a:pPr>
            <a:r>
              <a:rPr lang="en-US" sz="2526">
                <a:solidFill>
                  <a:srgbClr val="000000"/>
                </a:solidFill>
                <a:latin typeface="DM Sans"/>
              </a:rPr>
              <a:t>Desempenho em Instâncias Grandes do PCV: Embora a VEV equilibre exploração local e global, sua eficácia pode ser comprometida em instâncias excepcionalmente grandes do PCV. Nessas situações, a predominância do Algoritmo do Vizinho Mais Próximo pode levar a soluções sub ótimas.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38888" r="0" b="-38888"/>
            </a:stretch>
          </a:blipFill>
        </p:spPr>
      </p:sp>
      <p:sp>
        <p:nvSpPr>
          <p:cNvPr name="Freeform 3" id="3"/>
          <p:cNvSpPr/>
          <p:nvPr/>
        </p:nvSpPr>
        <p:spPr>
          <a:xfrm flipH="false" flipV="false" rot="0">
            <a:off x="15196694" y="-2671735"/>
            <a:ext cx="4546740" cy="4114800"/>
          </a:xfrm>
          <a:custGeom>
            <a:avLst/>
            <a:gdLst/>
            <a:ahLst/>
            <a:cxnLst/>
            <a:rect r="r" b="b" t="t" l="l"/>
            <a:pathLst>
              <a:path h="4114800" w="4546740">
                <a:moveTo>
                  <a:pt x="0" y="0"/>
                </a:moveTo>
                <a:lnTo>
                  <a:pt x="4546740" y="0"/>
                </a:lnTo>
                <a:lnTo>
                  <a:pt x="454674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990600"/>
            <a:ext cx="12069528" cy="778892"/>
          </a:xfrm>
          <a:prstGeom prst="rect">
            <a:avLst/>
          </a:prstGeom>
        </p:spPr>
        <p:txBody>
          <a:bodyPr anchor="t" rtlCol="false" tIns="0" lIns="0" bIns="0" rIns="0">
            <a:spAutoFit/>
          </a:bodyPr>
          <a:lstStyle/>
          <a:p>
            <a:pPr>
              <a:lnSpc>
                <a:spcPts val="4841"/>
              </a:lnSpc>
            </a:pPr>
            <a:r>
              <a:rPr lang="en-US" sz="4890">
                <a:solidFill>
                  <a:srgbClr val="000000"/>
                </a:solidFill>
                <a:latin typeface="Agrandir Bold"/>
              </a:rPr>
              <a:t>Conclusão</a:t>
            </a:r>
          </a:p>
        </p:txBody>
      </p:sp>
      <p:sp>
        <p:nvSpPr>
          <p:cNvPr name="TextBox 5" id="5"/>
          <p:cNvSpPr txBox="true"/>
          <p:nvPr/>
        </p:nvSpPr>
        <p:spPr>
          <a:xfrm rot="0">
            <a:off x="1028700" y="2021622"/>
            <a:ext cx="14856815" cy="3052880"/>
          </a:xfrm>
          <a:prstGeom prst="rect">
            <a:avLst/>
          </a:prstGeom>
        </p:spPr>
        <p:txBody>
          <a:bodyPr anchor="t" rtlCol="false" tIns="0" lIns="0" bIns="0" rIns="0">
            <a:spAutoFit/>
          </a:bodyPr>
          <a:lstStyle/>
          <a:p>
            <a:pPr algn="just">
              <a:lnSpc>
                <a:spcPts val="4118"/>
              </a:lnSpc>
            </a:pPr>
            <a:r>
              <a:rPr lang="en-US" sz="2526">
                <a:solidFill>
                  <a:srgbClr val="000000"/>
                </a:solidFill>
                <a:latin typeface="DM Sans"/>
              </a:rPr>
              <a:t>Este trabalho explora uma abordagem híbrida inovadora que une as estratégias de otimização local do Algoritmo do Vizinho Mais Próximo com a exploração global do Algoritmo de Otimização por Enxame de Partículas (PSO) para resolver o Problema do Caixeiro Viajante (PCV). A combinação de estratégias resultou em soluções de alta qualidade para o PCV em um tempo mais curto do que as abordagens individuais. Além disso, destaca a importância de adaptar e mesclar conceitos algorítmicos para resolver problemas do mundo real.</a:t>
            </a:r>
          </a:p>
        </p:txBody>
      </p:sp>
      <p:sp>
        <p:nvSpPr>
          <p:cNvPr name="TextBox 6" id="6"/>
          <p:cNvSpPr txBox="true"/>
          <p:nvPr/>
        </p:nvSpPr>
        <p:spPr>
          <a:xfrm rot="0">
            <a:off x="1028700" y="5322153"/>
            <a:ext cx="14856815" cy="2538530"/>
          </a:xfrm>
          <a:prstGeom prst="rect">
            <a:avLst/>
          </a:prstGeom>
        </p:spPr>
        <p:txBody>
          <a:bodyPr anchor="t" rtlCol="false" tIns="0" lIns="0" bIns="0" rIns="0">
            <a:spAutoFit/>
          </a:bodyPr>
          <a:lstStyle/>
          <a:p>
            <a:pPr algn="just">
              <a:lnSpc>
                <a:spcPts val="4118"/>
              </a:lnSpc>
            </a:pPr>
            <a:r>
              <a:rPr lang="en-US" sz="2526">
                <a:solidFill>
                  <a:srgbClr val="000000"/>
                </a:solidFill>
                <a:latin typeface="DM Sans"/>
              </a:rPr>
              <a:t>Apesar das vantagens, é importante reconhecer que a abordagem hibrida possui desafios. A complexidade aumentada devido à combinação de algoritmos pode dificultar sua implementação, e a sensibilidade aos parâmetros exige uma afinação cuidadosa. Além disso, em cenários com instâncias excepcionalmente grandes do PCV, a predominância do Algoritmo do Vizinho Mais Próximo pode afetar o desempenho da abordagem.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DAF0Vgodfbg</dc:identifier>
  <dcterms:modified xsi:type="dcterms:W3CDTF">2011-08-01T06:04:30Z</dcterms:modified>
  <cp:revision>1</cp:revision>
  <dc:title>Texto do seu parágrafo</dc:title>
</cp:coreProperties>
</file>

<file path=docProps/thumbnail.jpeg>
</file>